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2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0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8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8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5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D1ED-D41E-EE4B-B9AF-26EE3F0FA5F4}" type="datetimeFigureOut">
              <a:rPr lang="en-US" smtClean="0"/>
              <a:t>2014-11-01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8ACB-FA5B-924C-B293-40CA254C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9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achwithfergy.com/what-is-friction/" TargetMode="Externa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70"/>
            <a:ext cx="9144000" cy="14700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Exploring Frictional 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3" y="1532874"/>
            <a:ext cx="3539860" cy="2543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988" y="5046837"/>
            <a:ext cx="2595607" cy="17222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081" y="1525020"/>
            <a:ext cx="4597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400" dirty="0" smtClean="0">
                <a:solidFill>
                  <a:srgbClr val="FFFFFF"/>
                </a:solidFill>
              </a:rPr>
              <a:t>Friction</a:t>
            </a:r>
          </a:p>
          <a:p>
            <a:pPr marL="457200" indent="-457200">
              <a:buFont typeface="Arial"/>
              <a:buChar char="•"/>
            </a:pPr>
            <a:r>
              <a:rPr lang="en-US" sz="3400" dirty="0" smtClean="0">
                <a:solidFill>
                  <a:srgbClr val="FFFFFF"/>
                </a:solidFill>
              </a:rPr>
              <a:t>Friction and Newton’s Laws</a:t>
            </a:r>
          </a:p>
          <a:p>
            <a:pPr marL="457200" indent="-457200">
              <a:buFont typeface="Arial"/>
              <a:buChar char="•"/>
            </a:pPr>
            <a:r>
              <a:rPr lang="en-US" sz="3400" dirty="0" smtClean="0">
                <a:solidFill>
                  <a:srgbClr val="FFFFFF"/>
                </a:solidFill>
              </a:rPr>
              <a:t>Static and Kinetic Friction</a:t>
            </a:r>
          </a:p>
          <a:p>
            <a:pPr marL="457200" indent="-457200">
              <a:buFont typeface="Arial"/>
              <a:buChar char="•"/>
            </a:pPr>
            <a:r>
              <a:rPr lang="en-US" sz="3400" dirty="0" smtClean="0">
                <a:solidFill>
                  <a:srgbClr val="FFFFFF"/>
                </a:solidFill>
              </a:rPr>
              <a:t>Coefficient of Friction</a:t>
            </a:r>
          </a:p>
          <a:p>
            <a:pPr marL="457200" indent="-457200">
              <a:buFont typeface="Arial"/>
              <a:buChar char="•"/>
            </a:pPr>
            <a:r>
              <a:rPr lang="en-US" sz="3400" dirty="0" smtClean="0">
                <a:solidFill>
                  <a:srgbClr val="FFFFFF"/>
                </a:solidFill>
              </a:rPr>
              <a:t>Practice</a:t>
            </a:r>
          </a:p>
          <a:p>
            <a:pPr marL="457200" indent="-457200">
              <a:buFont typeface="Arial"/>
              <a:buChar char="•"/>
            </a:pPr>
            <a:endParaRPr lang="en-US" sz="3400" dirty="0" smtClean="0">
              <a:solidFill>
                <a:srgbClr val="FFFFFF"/>
              </a:solidFill>
            </a:endParaRPr>
          </a:p>
        </p:txBody>
      </p:sp>
      <p:pic>
        <p:nvPicPr>
          <p:cNvPr id="3" name="Picture 4" descr="http://www.physics4kids.com/files/art/motion_friction1_2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351" y="3793268"/>
            <a:ext cx="2975830" cy="297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62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92" y="1600200"/>
            <a:ext cx="8596096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crate of fish of mass 18.0 kg rests on the floor of a parked delivery truck. The </a:t>
            </a:r>
            <a:r>
              <a:rPr lang="en-US" dirty="0" smtClean="0"/>
              <a:t>coefficients </a:t>
            </a:r>
            <a:r>
              <a:rPr lang="en-US" dirty="0"/>
              <a:t>of friction between the crate and the floor are </a:t>
            </a:r>
            <a:r>
              <a:rPr lang="en-US" dirty="0" smtClean="0"/>
              <a:t>    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 = </a:t>
            </a:r>
            <a:r>
              <a:rPr lang="en-US" dirty="0"/>
              <a:t>0.450 and 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μ</a:t>
            </a:r>
            <a:r>
              <a:rPr lang="en-US" baseline="-25000" dirty="0" smtClean="0"/>
              <a:t>K</a:t>
            </a:r>
            <a:r>
              <a:rPr lang="en-US" dirty="0" smtClean="0"/>
              <a:t> = 0.410</a:t>
            </a:r>
            <a:r>
              <a:rPr lang="en-US" dirty="0"/>
              <a:t>. The local value of gravitational acceleration </a:t>
            </a:r>
            <a:r>
              <a:rPr lang="en-US" dirty="0" smtClean="0"/>
              <a:t>is 9.80 </a:t>
            </a:r>
            <a:r>
              <a:rPr lang="en-US" dirty="0"/>
              <a:t>m/s</a:t>
            </a:r>
            <a:r>
              <a:rPr lang="en-US" baseline="30000" dirty="0"/>
              <a:t>2</a:t>
            </a:r>
            <a:r>
              <a:rPr lang="en-US" dirty="0"/>
              <a:t>. What are the force of friction and the acceleration </a:t>
            </a:r>
            <a:r>
              <a:rPr lang="en-US" dirty="0" smtClean="0"/>
              <a:t>if: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</a:t>
            </a:r>
            <a:r>
              <a:rPr lang="en-US" dirty="0"/>
              <a:t>horizontal force of 75.0 N [E] is applied to the </a:t>
            </a:r>
            <a:r>
              <a:rPr lang="en-US" dirty="0" smtClean="0"/>
              <a:t>crate?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if </a:t>
            </a:r>
            <a:r>
              <a:rPr lang="en-US" dirty="0"/>
              <a:t>a horizontal force of 95.0 N [E] is applied?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3" y="1600200"/>
            <a:ext cx="8565119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 musician applies a horizontal force of           17 N [</a:t>
            </a:r>
            <a:r>
              <a:rPr lang="en-US" dirty="0"/>
              <a:t>W</a:t>
            </a:r>
            <a:r>
              <a:rPr lang="en-US" dirty="0" smtClean="0"/>
              <a:t>] to an instrument case of mass 5.1 kg</a:t>
            </a:r>
            <a:r>
              <a:rPr lang="en-US" dirty="0"/>
              <a:t>. The case slides across a table with an acceleration of 0.39 m/s</a:t>
            </a:r>
            <a:r>
              <a:rPr lang="en-US" baseline="30000" dirty="0"/>
              <a:t>2</a:t>
            </a:r>
            <a:r>
              <a:rPr lang="en-US" dirty="0"/>
              <a:t> [W]. What is the </a:t>
            </a:r>
            <a:r>
              <a:rPr lang="en-US" dirty="0" smtClean="0"/>
              <a:t>coefficient </a:t>
            </a:r>
            <a:r>
              <a:rPr lang="en-US" dirty="0"/>
              <a:t>of kinetic friction between the case and the table?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9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 movement because 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app</a:t>
            </a:r>
            <a:r>
              <a:rPr lang="en-US" dirty="0" smtClean="0"/>
              <a:t> &lt;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endParaRPr lang="en-US" baseline="-250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 = 1.26 m/s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+mj-lt"/>
              <a:buAutoNum type="alphaLcParenR"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μ</a:t>
            </a:r>
            <a:r>
              <a:rPr lang="en-US" baseline="-25000" dirty="0"/>
              <a:t>K</a:t>
            </a:r>
            <a:r>
              <a:rPr lang="en-US" dirty="0"/>
              <a:t> = </a:t>
            </a:r>
            <a:r>
              <a:rPr lang="en-US" dirty="0" smtClean="0"/>
              <a:t>0.30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8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a typeface="+mj-ea"/>
              </a:rPr>
              <a:t>Friction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3195"/>
            <a:ext cx="8177213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analysis of friction is very important to practical situations since friction is present everywhere.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Friction is a good and bad thing. </a:t>
            </a:r>
          </a:p>
          <a:p>
            <a:pPr lvl="1" eaLnBrk="1" hangingPunct="1"/>
            <a:r>
              <a:rPr lang="en-US" dirty="0">
                <a:latin typeface="Arial" charset="0"/>
              </a:rPr>
              <a:t>Good when our tires meet the </a:t>
            </a:r>
            <a:r>
              <a:rPr lang="en-US" dirty="0" smtClean="0">
                <a:latin typeface="Arial" charset="0"/>
              </a:rPr>
              <a:t>pavement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Bad </a:t>
            </a:r>
            <a:r>
              <a:rPr lang="en-US" dirty="0">
                <a:latin typeface="Arial" charset="0"/>
              </a:rPr>
              <a:t>when reducing efficiency and/or producing heat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612" y="5235469"/>
            <a:ext cx="1362188" cy="134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1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a typeface="+mj-ea"/>
              </a:rPr>
              <a:t>Friction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7815" y="1600200"/>
            <a:ext cx="8658049" cy="4525963"/>
          </a:xfrm>
        </p:spPr>
        <p:txBody>
          <a:bodyPr/>
          <a:lstStyle/>
          <a:p>
            <a:pPr eaLnBrk="1" hangingPunct="1"/>
            <a:r>
              <a:rPr lang="en-US" b="1" u="sng" dirty="0">
                <a:latin typeface="Arial" charset="0"/>
              </a:rPr>
              <a:t>Friction always opposes motion (or </a:t>
            </a:r>
            <a:r>
              <a:rPr lang="en-US" b="1" u="sng" dirty="0" err="1">
                <a:latin typeface="Arial" charset="0"/>
              </a:rPr>
              <a:t>F</a:t>
            </a:r>
            <a:r>
              <a:rPr lang="en-US" sz="2400" b="1" u="sng" dirty="0" err="1">
                <a:latin typeface="Arial" charset="0"/>
              </a:rPr>
              <a:t>net</a:t>
            </a:r>
            <a:r>
              <a:rPr lang="en-US" b="1" u="sng" dirty="0">
                <a:latin typeface="Arial" charset="0"/>
              </a:rPr>
              <a:t>)</a:t>
            </a:r>
          </a:p>
          <a:p>
            <a:pPr lvl="1" eaLnBrk="1" hangingPunct="1"/>
            <a:r>
              <a:rPr lang="en-US" dirty="0">
                <a:latin typeface="Arial" charset="0"/>
              </a:rPr>
              <a:t>Kinetic friction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Static friction</a:t>
            </a:r>
          </a:p>
          <a:p>
            <a:pPr lvl="1" eaLnBrk="1" hangingPunct="1"/>
            <a:r>
              <a:rPr lang="en-US" dirty="0">
                <a:latin typeface="Arial" charset="0"/>
              </a:rPr>
              <a:t>Air resistance</a:t>
            </a:r>
          </a:p>
        </p:txBody>
      </p:sp>
      <p:pic>
        <p:nvPicPr>
          <p:cNvPr id="5124" name="Picture 4" descr="http://www.physics4kids.com/files/art/motion_friction1_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857500"/>
            <a:ext cx="3357562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75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Friction and Newton</a:t>
            </a:r>
            <a:r>
              <a:rPr lang="ja-JP" altLang="en-US" b="1" dirty="0">
                <a:latin typeface="Arial" charset="0"/>
              </a:rPr>
              <a:t>’</a:t>
            </a:r>
            <a:r>
              <a:rPr lang="en-US" b="1" dirty="0">
                <a:latin typeface="Arial" charset="0"/>
              </a:rPr>
              <a:t>s Laws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Friction is simply a force included and accounted for in a FBD.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Applies to situations where:</a:t>
            </a:r>
          </a:p>
          <a:p>
            <a:pPr lvl="1" eaLnBrk="1" hangingPunct="1"/>
            <a:r>
              <a:rPr lang="en-US">
                <a:latin typeface="Arial" charset="0"/>
              </a:rPr>
              <a:t>F</a:t>
            </a:r>
            <a:r>
              <a:rPr lang="en-US" sz="1800">
                <a:latin typeface="Arial" charset="0"/>
              </a:rPr>
              <a:t>net</a:t>
            </a:r>
            <a:r>
              <a:rPr lang="en-US">
                <a:latin typeface="Arial" charset="0"/>
              </a:rPr>
              <a:t> = 0</a:t>
            </a:r>
          </a:p>
          <a:p>
            <a:pPr lvl="1" eaLnBrk="1" hangingPunct="1"/>
            <a:r>
              <a:rPr lang="en-US">
                <a:latin typeface="Arial" charset="0"/>
              </a:rPr>
              <a:t>F</a:t>
            </a:r>
            <a:r>
              <a:rPr lang="en-US" sz="1800">
                <a:latin typeface="Arial" charset="0"/>
              </a:rPr>
              <a:t>net</a:t>
            </a:r>
            <a:r>
              <a:rPr lang="en-US">
                <a:latin typeface="Arial" charset="0"/>
              </a:rPr>
              <a:t> = ma</a:t>
            </a:r>
          </a:p>
        </p:txBody>
      </p:sp>
    </p:spTree>
    <p:extLst>
      <p:ext uri="{BB962C8B-B14F-4D97-AF65-F5344CB8AC3E}">
        <p14:creationId xmlns:p14="http://schemas.microsoft.com/office/powerpoint/2010/main" val="261519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Two types – Static and Kinetic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>
                <a:latin typeface="Arial" charset="0"/>
              </a:rPr>
              <a:t>Static friction – stationary scenarios</a:t>
            </a:r>
          </a:p>
          <a:p>
            <a:pPr eaLnBrk="1" hangingPunct="1"/>
            <a:r>
              <a:rPr lang="en-US" b="1" u="sng" dirty="0">
                <a:latin typeface="Arial" charset="0"/>
              </a:rPr>
              <a:t>Kinetic friction – moving scenarios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The magnitudes of friction depend on </a:t>
            </a:r>
          </a:p>
          <a:p>
            <a:pPr lvl="1" eaLnBrk="1" hangingPunct="1"/>
            <a:r>
              <a:rPr lang="en-US" dirty="0">
                <a:latin typeface="Arial" charset="0"/>
              </a:rPr>
              <a:t>the surfaces in contact with each other (ie. shoe and floor)</a:t>
            </a:r>
          </a:p>
          <a:p>
            <a:pPr lvl="1" eaLnBrk="1" hangingPunct="1"/>
            <a:r>
              <a:rPr lang="en-US" dirty="0">
                <a:latin typeface="Arial" charset="0"/>
              </a:rPr>
              <a:t>the normal force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20250" y="4491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2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a typeface="+mj-ea"/>
              </a:rPr>
              <a:t>Static Friction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14500"/>
            <a:ext cx="3786187" cy="45847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magnitude of the force needed to start a stationary object moving is the </a:t>
            </a:r>
            <a:r>
              <a:rPr lang="en-US" i="1" dirty="0">
                <a:latin typeface="Arial" charset="0"/>
              </a:rPr>
              <a:t>maximum static friction</a:t>
            </a:r>
            <a:r>
              <a:rPr lang="en-US" dirty="0">
                <a:latin typeface="Arial" charset="0"/>
              </a:rPr>
              <a:t>, </a:t>
            </a:r>
            <a:r>
              <a:rPr lang="en-US" i="1" dirty="0" err="1">
                <a:latin typeface="Arial" charset="0"/>
              </a:rPr>
              <a:t>F</a:t>
            </a:r>
            <a:r>
              <a:rPr lang="en-US" sz="1600" dirty="0" err="1">
                <a:latin typeface="Arial" charset="0"/>
              </a:rPr>
              <a:t>S</a:t>
            </a:r>
            <a:r>
              <a:rPr lang="en-US" sz="1800" dirty="0" err="1">
                <a:latin typeface="Arial" charset="0"/>
              </a:rPr>
              <a:t>max</a:t>
            </a:r>
            <a:endParaRPr lang="en-US" sz="1800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57338"/>
            <a:ext cx="485775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a typeface="+mj-ea"/>
              </a:rPr>
              <a:t>Kinetic friction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Kinetic friction acts on any object that is in motion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The magnitude of the force needed to keep the </a:t>
            </a:r>
            <a:r>
              <a:rPr lang="en-US" b="1" u="sng" dirty="0">
                <a:latin typeface="Arial" charset="0"/>
              </a:rPr>
              <a:t>object moving at a constant velocity is the </a:t>
            </a:r>
            <a:r>
              <a:rPr lang="en-US" b="1" i="1" u="sng" dirty="0">
                <a:latin typeface="Arial" charset="0"/>
              </a:rPr>
              <a:t>kinetic friction</a:t>
            </a:r>
            <a:r>
              <a:rPr lang="en-US" b="1" u="sng" dirty="0">
                <a:latin typeface="Arial" charset="0"/>
              </a:rPr>
              <a:t>, </a:t>
            </a:r>
            <a:r>
              <a:rPr lang="en-US" b="1" i="1" u="sng" dirty="0">
                <a:latin typeface="Arial" charset="0"/>
              </a:rPr>
              <a:t>F</a:t>
            </a:r>
            <a:r>
              <a:rPr lang="en-US" b="1" u="sng" baseline="-25000" dirty="0">
                <a:latin typeface="Arial" charset="0"/>
              </a:rPr>
              <a:t>K</a:t>
            </a:r>
            <a:r>
              <a:rPr lang="en-US" b="1" u="sng" dirty="0">
                <a:latin typeface="Arial" charset="0"/>
              </a:rPr>
              <a:t>.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49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a typeface="+mj-ea"/>
              </a:rPr>
              <a:t>Coefficients of Friction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The coefficient of friction is a ratio of the magnitude of the force of friction between two surfaces to the normal force between those surfaces.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737" y="4381643"/>
            <a:ext cx="6797999" cy="141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0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Coefficients of Friction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Determining 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latin typeface="Lucida Grande"/>
                <a:ea typeface="Lucida Grande"/>
                <a:cs typeface="Lucida Grande"/>
              </a:rPr>
              <a:t>μ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/>
              <a:t>for given substances is </a:t>
            </a:r>
            <a:r>
              <a:rPr lang="en-US" dirty="0" smtClean="0"/>
              <a:t>done through experimentation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i.e.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39" y="3565475"/>
            <a:ext cx="8606336" cy="256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405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Exploring Frictional Forces</vt:lpstr>
      <vt:lpstr>Friction</vt:lpstr>
      <vt:lpstr>Friction</vt:lpstr>
      <vt:lpstr>Friction and Newton’s Laws</vt:lpstr>
      <vt:lpstr>Two types – Static and Kinetic</vt:lpstr>
      <vt:lpstr>Static Friction</vt:lpstr>
      <vt:lpstr>Kinetic friction </vt:lpstr>
      <vt:lpstr>Coefficients of Friction</vt:lpstr>
      <vt:lpstr>Coefficients of Friction</vt:lpstr>
      <vt:lpstr>Practice</vt:lpstr>
      <vt:lpstr>Practice</vt:lpstr>
      <vt:lpstr>Practice Solutions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 of Motion</dc:title>
  <dc:creator/>
  <cp:lastModifiedBy/>
  <cp:revision>23</cp:revision>
  <dcterms:created xsi:type="dcterms:W3CDTF">2014-09-20T23:59:56Z</dcterms:created>
  <dcterms:modified xsi:type="dcterms:W3CDTF">2014-11-01T18:51:15Z</dcterms:modified>
</cp:coreProperties>
</file>